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21"/>
  </p:notesMasterIdLst>
  <p:sldIdLst>
    <p:sldId id="257" r:id="rId2"/>
    <p:sldId id="262" r:id="rId3"/>
    <p:sldId id="263" r:id="rId4"/>
    <p:sldId id="258" r:id="rId5"/>
    <p:sldId id="259" r:id="rId6"/>
    <p:sldId id="260" r:id="rId7"/>
    <p:sldId id="261" r:id="rId8"/>
    <p:sldId id="264" r:id="rId9"/>
    <p:sldId id="275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9E6C2-611D-40C4-B657-54D443D67DAE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F10F5-7F1F-493F-98F7-2FB41E580EB8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87125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Čuvar mesta za napomen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F10F5-7F1F-493F-98F7-2FB41E580EB8}" type="slidenum">
              <a:rPr lang="sr-Latn-RS" smtClean="0"/>
              <a:t>9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02379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sliku na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Čuvar mesta za napomen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 </a:t>
            </a:r>
            <a:endParaRPr lang="sr-Latn-RS" dirty="0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F10F5-7F1F-493F-98F7-2FB41E580EB8}" type="slidenum">
              <a:rPr lang="sr-Latn-RS" smtClean="0"/>
              <a:t>19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90737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r-Latn-CS" smtClean="0"/>
              <a:t>Kliknite i uredite stil podnaslova mastera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66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CS" smtClean="0"/>
              <a:t>Kliknite na ikonu i dodajte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5626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nat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067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265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a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89393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a ponuđenim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435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čno ili netač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669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75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4778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73307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274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6105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991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966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48113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648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r-Latn-CS" smtClean="0"/>
              <a:t>Kliknite na ikonu i dodajte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74105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CS" smtClean="0"/>
              <a:t>Kliknite i uredite naslov mastera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F81C78C-6399-4DE0-BCDC-89CF979A4D20}" type="datetimeFigureOut">
              <a:rPr lang="sr-Latn-RS" smtClean="0"/>
              <a:t>1.2.2021.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9AE571-BBC0-4E11-B51C-BC46DACF2E9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71691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59307" y="122830"/>
            <a:ext cx="10672549" cy="32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Cyrl-RS" altLang="sr-Latn-R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Cyrl-RS" alt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Cyrl-RS" altLang="sr-Latn-R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sr-Latn-R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ОСНОВНЕ СТРУКОВНЕ СТУДИЈЕ</a:t>
            </a:r>
          </a:p>
          <a:p>
            <a:pPr eaLnBrk="1" hangingPunct="1"/>
            <a:r>
              <a:rPr lang="sr-Cyrl-RS" altLang="sr-Latn-R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ЗДРАВСТВЕНА НЕГА</a:t>
            </a:r>
            <a:endParaRPr lang="sr-Cyrl-RS" altLang="sr-Latn-R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ДОЦ</a:t>
            </a:r>
            <a:r>
              <a:rPr lang="sr-Cyrl-RS" altLang="sr-Latn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МИЛАН Р. РАДОВАНОВИЋ</a:t>
            </a:r>
          </a:p>
          <a:p>
            <a:pPr eaLnBrk="1" hangingPunct="1"/>
            <a:r>
              <a:rPr lang="sr-Cyrl-RS" altLang="sr-Latn-R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ПЕТА </a:t>
            </a:r>
            <a:r>
              <a:rPr lang="sr-Cyrl-RS" altLang="sr-Latn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НЕДЕЉА НАСТАВЕ_ВЕЖБЕ</a:t>
            </a:r>
          </a:p>
          <a:p>
            <a:pPr eaLnBrk="1" hangingPunct="1"/>
            <a:r>
              <a:rPr lang="sr-Cyrl-RS" altLang="sr-Latn-R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НАСТАВНА </a:t>
            </a:r>
            <a:r>
              <a:rPr lang="sr-Cyrl-RS" altLang="sr-Latn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ЈЕДИНИЦА 5</a:t>
            </a:r>
            <a:endParaRPr lang="sr-Cyrl-R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Cyrl-R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Cyrl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Latn-R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ДОКУМЕНТАЦИЈА ЗДРАВСТВЕНЕ НЕГЕ</a:t>
            </a:r>
            <a:endParaRPr lang="en-U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761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8956">
        <p15:prstTrans prst="drape"/>
      </p:transition>
    </mc:Choice>
    <mc:Fallback xmlns="">
      <p:transition spd="slow" advTm="189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764693" y="341194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Врсте сестринске документације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заједничка документација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издвојена </a:t>
            </a: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сестинска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документација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r-Cyrl-R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sr-Latn-RS" altLang="sr-Latn-R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sr-Latn-RS" altLang="sr-Latn-R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verba</a:t>
            </a:r>
            <a:r>
              <a:rPr lang="sr-Latn-RS" altLang="sr-Latn-R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volant</a:t>
            </a:r>
            <a:r>
              <a:rPr lang="sr-Latn-RS" altLang="sr-Latn-R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altLang="sr-Latn-R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scripta</a:t>
            </a:r>
            <a:r>
              <a:rPr lang="sr-Latn-RS" altLang="sr-Latn-R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altLang="sr-Latn-R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manent</a:t>
            </a:r>
            <a:r>
              <a:rPr lang="sr-Latn-RS" altLang="sr-Latn-RS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endParaRPr lang="sr-Cyrl-RS" altLang="sr-Latn-RS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Latn-R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317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1224">
        <p15:prstTrans prst="drape"/>
      </p:transition>
    </mc:Choice>
    <mc:Fallback xmlns="">
      <p:transition spd="slow" advTm="1012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764693" y="423080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Заједничка документација: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endParaRPr lang="sr-Cyrl-R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Пријемна листа (</a:t>
            </a: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анамнестички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подаци)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 проблема (медицинске и сестринске дијагнозе)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третмана (циљеви и програмске активности)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 реализације (реализација свих интервенција и реакције 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олесника)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Отпусна листа (лекарска и сестринска)</a:t>
            </a:r>
            <a:endParaRPr lang="sr-Latn-R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403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36409">
        <p15:prstTrans prst="drape"/>
      </p:transition>
    </mc:Choice>
    <mc:Fallback xmlns="">
      <p:transition spd="slow" advTm="2364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696455" y="272956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Издвојена сестринска документација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бухвата јединствену целину података о: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потребама болесника за здравственом негом</a:t>
            </a:r>
          </a:p>
          <a:p>
            <a:pPr marL="285750" indent="-285750" eaLnBrk="1" hangingPunct="1">
              <a:buFont typeface="Wingdings" panose="05000000000000000000" pitchFamily="2" charset="2"/>
              <a:buChar char="Ø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самосталним сестринским активностима које она планира,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бавља и вреднује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чешћу испитивању, лечењу и рехабилитацији</a:t>
            </a:r>
          </a:p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редновању сестринских интервенција</a:t>
            </a:r>
            <a:endParaRPr lang="sr-Latn-R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154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8137">
        <p15:prstTrans prst="drape"/>
      </p:transition>
    </mc:Choice>
    <mc:Fallback xmlns="">
      <p:transition spd="slow" advTm="5813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780440" y="877656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би се обезбедила повезаност ових података у клиничко-болничкој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ракси користи се следећа документација: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Сестринска пријемна листа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здравствене неге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(документовање болесникових проблема)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Листа реализације и праћења болесника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(евиденција обављених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нтервенција и запажање медицинских сестара)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Сестринска отпусна листа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(резиме евалуације постигнутих резултата,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упутства за негу и </a:t>
            </a: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самонегу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711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7451">
        <p15:prstTrans prst="drape"/>
      </p:transition>
    </mc:Choice>
    <mc:Fallback xmlns="">
      <p:transition spd="slow" advTm="4745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818865" y="272955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Сестринска пријемна листа</a:t>
            </a:r>
          </a:p>
          <a:p>
            <a:pPr eaLnBrk="1" hangingPunct="1"/>
            <a:endParaRPr lang="sr-Cyrl-RS" altLang="sr-Latn-R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адржи податке у физичким, психичким, емоционалним,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субјективним и функционалним аспектима здравственог стања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понашања пацијента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(могу се користити скорови за процену стања свести, менталног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татуса, склоности </a:t>
            </a: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декубитусу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скале за праћење виталних параметара…)</a:t>
            </a:r>
          </a:p>
        </p:txBody>
      </p:sp>
    </p:spTree>
    <p:extLst>
      <p:ext uri="{BB962C8B-B14F-4D97-AF65-F5344CB8AC3E}">
        <p14:creationId xmlns:p14="http://schemas.microsoft.com/office/powerpoint/2010/main" val="488105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6615">
        <p15:prstTrans prst="drape"/>
      </p:transition>
    </mc:Choice>
    <mc:Fallback xmlns="">
      <p:transition spd="slow" advTm="466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504967" y="0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Листа лекарских налога</a:t>
            </a:r>
          </a:p>
          <a:p>
            <a:pPr eaLnBrk="1" hangingPunct="1"/>
            <a:endParaRPr lang="sr-Cyrl-RS" altLang="sr-Latn-R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дноси се на </a:t>
            </a: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медикаментозну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терапију, дијагностичке интервенције, 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честалост контроле виталних знакова, на питања дијете,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окретљивости пацијента као и предузимање мера у циљу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пречавања потенцијалних или кориговања насталих компликација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медицинска сестра преписује са навођењем тачног времена, 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служи као доказ да је служба здравствене неге преузеле обавезу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реализације одређене интервенције и других активности</a:t>
            </a:r>
          </a:p>
        </p:txBody>
      </p:sp>
    </p:spTree>
    <p:extLst>
      <p:ext uri="{BB962C8B-B14F-4D97-AF65-F5344CB8AC3E}">
        <p14:creationId xmlns:p14="http://schemas.microsoft.com/office/powerpoint/2010/main" val="2317354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1075">
        <p15:prstTrans prst="drape"/>
      </p:transition>
    </mc:Choice>
    <mc:Fallback xmlns="">
      <p:transition spd="slow" advTm="310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504967" y="0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Листа </a:t>
            </a:r>
            <a:r>
              <a:rPr lang="sr-Cyrl-RS" altLang="sr-Latn-RS" sz="3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апликоване</a:t>
            </a:r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терапије</a:t>
            </a:r>
          </a:p>
          <a:p>
            <a:pPr eaLnBrk="1" hangingPunct="1"/>
            <a:endParaRPr lang="sr-Cyrl-RS" altLang="sr-Latn-R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Подудара се са ординираном терапијом на температурној листи</a:t>
            </a:r>
          </a:p>
          <a:p>
            <a:pPr marL="457200" indent="-457200" eaLnBrk="1" hangingPunct="1">
              <a:buFontTx/>
              <a:buChar char="-"/>
            </a:pPr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Сестра писаним путем саопштава да је </a:t>
            </a: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медикаментозни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налог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извршен уз навођење времена извршења налога</a:t>
            </a:r>
          </a:p>
        </p:txBody>
      </p:sp>
    </p:spTree>
    <p:extLst>
      <p:ext uri="{BB962C8B-B14F-4D97-AF65-F5344CB8AC3E}">
        <p14:creationId xmlns:p14="http://schemas.microsoft.com/office/powerpoint/2010/main" val="3061544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9759">
        <p15:prstTrans prst="drape"/>
      </p:transition>
    </mc:Choice>
    <mc:Fallback xmlns="">
      <p:transition spd="slow" advTm="1975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586853" y="286603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Сестринско отпусно писмо </a:t>
            </a:r>
            <a:r>
              <a:rPr lang="sr-Cyrl-RS" altLang="sr-Latn-R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садржи</a:t>
            </a:r>
          </a:p>
          <a:p>
            <a:pPr eaLnBrk="1" hangingPunct="1"/>
            <a:endParaRPr lang="sr-Cyrl-RS" altLang="sr-Latn-R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Социодемографске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идентификационе податке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проблема који су </a:t>
            </a: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збрињавани</a:t>
            </a:r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Податке о активностима </a:t>
            </a: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самозбрињавања</a:t>
            </a:r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Податке о едукованости пацијента и/или породице за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одржавање или унапређење здравља</a:t>
            </a:r>
          </a:p>
        </p:txBody>
      </p:sp>
    </p:spTree>
    <p:extLst>
      <p:ext uri="{BB962C8B-B14F-4D97-AF65-F5344CB8AC3E}">
        <p14:creationId xmlns:p14="http://schemas.microsoft.com/office/powerpoint/2010/main" val="3274230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7715">
        <p15:prstTrans prst="drape"/>
      </p:transition>
    </mc:Choice>
    <mc:Fallback xmlns="">
      <p:transition spd="slow" advTm="277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614149" y="668742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 који узрокују недовољно прихватање </a:t>
            </a:r>
          </a:p>
          <a:p>
            <a:pPr eaLnBrk="1" hangingPunct="1"/>
            <a:r>
              <a:rPr lang="sr-Cyrl-RS" altLang="sr-Latn-R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естринске документације:</a:t>
            </a:r>
          </a:p>
          <a:p>
            <a:pPr marL="457200" indent="-457200" eaLnBrk="1" hangingPunct="1">
              <a:buFontTx/>
              <a:buChar char="-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недовољна едукованости на пољу специфичних знања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(„дигитална писменост“)</a:t>
            </a:r>
          </a:p>
          <a:p>
            <a:pPr marL="457200" indent="-457200" eaLnBrk="1" hangingPunct="1">
              <a:buFontTx/>
              <a:buChar char="-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дузимање додатног времена и смањена ангажованост око болесника 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условима недовољног броја извршилаца</a:t>
            </a:r>
          </a:p>
          <a:p>
            <a:pPr marL="457200" indent="-457200" eaLnBrk="1" hangingPunct="1">
              <a:buFontTx/>
              <a:buChar char="-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немотивисаност за увођење промена у раду (последица лоше 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оше организације и лоше финансијске ситуације); некада и сама похвала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оже бити значајан мотивациони фактор</a:t>
            </a:r>
          </a:p>
          <a:p>
            <a:pPr marL="457200" indent="-457200" eaLnBrk="1" hangingPunct="1">
              <a:buFontTx/>
              <a:buChar char="-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функционалан несамосталност сестринске службе (сав СЗО је да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сестринска професија треба да буде организационо и функционално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самостална)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недостатак законске регулативе</a:t>
            </a:r>
          </a:p>
        </p:txBody>
      </p:sp>
    </p:spTree>
    <p:extLst>
      <p:ext uri="{BB962C8B-B14F-4D97-AF65-F5344CB8AC3E}">
        <p14:creationId xmlns:p14="http://schemas.microsoft.com/office/powerpoint/2010/main" val="1316507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14487">
        <p15:prstTrans prst="drape"/>
      </p:transition>
    </mc:Choice>
    <mc:Fallback xmlns="">
      <p:transition spd="slow" advTm="3144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709684" y="286603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Избегавајући да документује своје активности </a:t>
            </a:r>
          </a:p>
          <a:p>
            <a:pPr eaLnBrk="1" hangingPunct="1"/>
            <a:r>
              <a:rPr lang="sr-Cyrl-RS" altLang="sr-Latn-RS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Cyrl-RS" altLang="sr-Latn-RS" sz="3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едиицнска</a:t>
            </a:r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сестра прихвата инфериоран став у струци</a:t>
            </a:r>
          </a:p>
          <a:p>
            <a:pPr eaLnBrk="1" hangingPunct="1"/>
            <a:endParaRPr lang="sr-Cyrl-RS" altLang="sr-Latn-R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Документујући своје напоре у нези, здравствено-васпитном раду и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активностима; запажања о стању пацијента и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њ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егово реаговање на сестринске интервенције, служба здравствене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неге свесно негира сопствене успехе и драгоцени допринос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третману пацијента.</a:t>
            </a:r>
          </a:p>
        </p:txBody>
      </p:sp>
    </p:spTree>
    <p:extLst>
      <p:ext uri="{BB962C8B-B14F-4D97-AF65-F5344CB8AC3E}">
        <p14:creationId xmlns:p14="http://schemas.microsoft.com/office/powerpoint/2010/main" val="3491957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2057">
        <p15:prstTrans prst="drape"/>
      </p:transition>
    </mc:Choice>
    <mc:Fallback xmlns="">
      <p:transition spd="slow" advTm="3205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2"/>
          <p:cNvSpPr txBox="1">
            <a:spLocks noChangeArrowheads="1"/>
          </p:cNvSpPr>
          <p:nvPr/>
        </p:nvSpPr>
        <p:spPr bwMode="auto">
          <a:xfrm>
            <a:off x="2166939" y="1643063"/>
            <a:ext cx="75723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ЈЕДНА ОД ДЕФИНЦИЈА ЗДРАВСТВЕНЕ НЕГЕ 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још једно подсећање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Cyrl-CS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sr-Cyrl-C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...превасходна функција медицинске сестре је </a:t>
            </a:r>
            <a:r>
              <a:rPr lang="sr-Cyrl-CS" altLang="sr-Latn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помогне човеку</a:t>
            </a:r>
            <a:r>
              <a:rPr lang="sr-Cyrl-C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болеснику или здравом у обављању активности које доприносе </a:t>
            </a:r>
            <a:r>
              <a:rPr lang="sr-Cyrl-CS" altLang="sr-Latn-RS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здрављу</a:t>
            </a:r>
            <a:r>
              <a:rPr lang="sr-Cyrl-C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sr-Latn-R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оздрављењу </a:t>
            </a:r>
            <a:r>
              <a:rPr lang="sr-Cyrl-C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мирној </a:t>
            </a:r>
            <a:r>
              <a:rPr lang="sr-Cyrl-CS" altLang="sr-Latn-R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смрти</a:t>
            </a:r>
            <a:r>
              <a:rPr lang="sr-Cyrl-CS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које би он радио без туђе помоћи када би имао потребну снагу, вољу и знање...</a:t>
            </a:r>
          </a:p>
        </p:txBody>
      </p:sp>
    </p:spTree>
    <p:extLst>
      <p:ext uri="{BB962C8B-B14F-4D97-AF65-F5344CB8AC3E}">
        <p14:creationId xmlns:p14="http://schemas.microsoft.com/office/powerpoint/2010/main" val="20172162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94255">
        <p15:prstTrans prst="drape"/>
      </p:transition>
    </mc:Choice>
    <mc:Fallback xmlns="">
      <p:transition spd="slow" advTm="1942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024063" y="1428751"/>
            <a:ext cx="8286750" cy="41433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2952750" y="2428875"/>
            <a:ext cx="1428750" cy="369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ЗДРАВЉЕ</a:t>
            </a:r>
            <a:endParaRPr lang="en-US" altLang="sr-Latn-R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5238750" y="2428875"/>
            <a:ext cx="1428750" cy="36988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endParaRPr lang="en-US" altLang="sr-Latn-R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6188" y="2428875"/>
            <a:ext cx="1428750" cy="3698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УМИРАЊЕ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2952750" y="3214689"/>
            <a:ext cx="1428750" cy="369887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ОЧУВАЊЕ</a:t>
            </a:r>
            <a:endParaRPr lang="en-US" altLang="sr-Latn-R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5024439" y="3214689"/>
            <a:ext cx="1857375" cy="369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ОЗДРАВЉЕЊЕ</a:t>
            </a:r>
            <a:endParaRPr lang="en-US" altLang="sr-Latn-R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6" name="TextBox 10"/>
          <p:cNvSpPr txBox="1">
            <a:spLocks noChangeArrowheads="1"/>
          </p:cNvSpPr>
          <p:nvPr/>
        </p:nvSpPr>
        <p:spPr bwMode="auto">
          <a:xfrm>
            <a:off x="7524751" y="3214689"/>
            <a:ext cx="1571625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sr-Latn-R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МИРНА СМРТ</a:t>
            </a:r>
            <a:endParaRPr lang="en-US" altLang="sr-Latn-R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7" name="TextBox 11"/>
          <p:cNvSpPr txBox="1">
            <a:spLocks noChangeArrowheads="1"/>
          </p:cNvSpPr>
          <p:nvPr/>
        </p:nvSpPr>
        <p:spPr bwMode="auto">
          <a:xfrm>
            <a:off x="5310188" y="4214813"/>
            <a:ext cx="1428750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sr-Cyrl-CS" altLang="sr-Latn-R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СНАГА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sr-Cyrl-CS" altLang="sr-Latn-R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ВОЉА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sr-Cyrl-CS" altLang="sr-Latn-R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sr-Latn-RS" sz="2000" b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ЗНАЊЕ</a:t>
            </a:r>
            <a:endParaRPr lang="en-US" altLang="sr-Latn-RS" sz="2000" b="1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3524250" y="2786064"/>
            <a:ext cx="46038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881689" y="2786064"/>
            <a:ext cx="71437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8310564" y="2786064"/>
            <a:ext cx="46037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2362200" y="3387725"/>
            <a:ext cx="3143250" cy="1574800"/>
          </a:xfrm>
          <a:custGeom>
            <a:avLst/>
            <a:gdLst>
              <a:gd name="connsiteX0" fmla="*/ 3142785 w 3142785"/>
              <a:gd name="connsiteY0" fmla="*/ 1574181 h 1574181"/>
              <a:gd name="connsiteX1" fmla="*/ 1581615 w 3142785"/>
              <a:gd name="connsiteY1" fmla="*/ 1362308 h 1574181"/>
              <a:gd name="connsiteX2" fmla="*/ 477644 w 3142785"/>
              <a:gd name="connsiteY2" fmla="*/ 815898 h 1574181"/>
              <a:gd name="connsiteX3" fmla="*/ 20444 w 3142785"/>
              <a:gd name="connsiteY3" fmla="*/ 135673 h 1574181"/>
              <a:gd name="connsiteX4" fmla="*/ 600307 w 3142785"/>
              <a:gd name="connsiteY4" fmla="*/ 1859 h 1574181"/>
              <a:gd name="connsiteX5" fmla="*/ 600307 w 3142785"/>
              <a:gd name="connsiteY5" fmla="*/ 1859 h 1574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42785" h="1574181">
                <a:moveTo>
                  <a:pt x="3142785" y="1574181"/>
                </a:moveTo>
                <a:cubicBezTo>
                  <a:pt x="2584295" y="1531434"/>
                  <a:pt x="2025805" y="1488688"/>
                  <a:pt x="1581615" y="1362308"/>
                </a:cubicBezTo>
                <a:cubicBezTo>
                  <a:pt x="1137425" y="1235928"/>
                  <a:pt x="737839" y="1020337"/>
                  <a:pt x="477644" y="815898"/>
                </a:cubicBezTo>
                <a:cubicBezTo>
                  <a:pt x="217449" y="611459"/>
                  <a:pt x="0" y="271346"/>
                  <a:pt x="20444" y="135673"/>
                </a:cubicBezTo>
                <a:cubicBezTo>
                  <a:pt x="40888" y="0"/>
                  <a:pt x="600307" y="1859"/>
                  <a:pt x="600307" y="1859"/>
                </a:cubicBezTo>
                <a:lnTo>
                  <a:pt x="600307" y="1859"/>
                </a:lnTo>
              </a:path>
            </a:pathLst>
          </a:cu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2674939" y="3400426"/>
            <a:ext cx="2808287" cy="1249363"/>
          </a:xfrm>
          <a:custGeom>
            <a:avLst/>
            <a:gdLst>
              <a:gd name="connsiteX0" fmla="*/ 2808249 w 2808249"/>
              <a:gd name="connsiteY0" fmla="*/ 1248937 h 1248937"/>
              <a:gd name="connsiteX1" fmla="*/ 1291683 w 2808249"/>
              <a:gd name="connsiteY1" fmla="*/ 1048215 h 1248937"/>
              <a:gd name="connsiteX2" fmla="*/ 243468 w 2808249"/>
              <a:gd name="connsiteY2" fmla="*/ 557561 h 1248937"/>
              <a:gd name="connsiteX3" fmla="*/ 9293 w 2808249"/>
              <a:gd name="connsiteY3" fmla="*/ 189571 h 1248937"/>
              <a:gd name="connsiteX4" fmla="*/ 299225 w 2808249"/>
              <a:gd name="connsiteY4" fmla="*/ 0 h 1248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249" h="1248937">
                <a:moveTo>
                  <a:pt x="2808249" y="1248937"/>
                </a:moveTo>
                <a:cubicBezTo>
                  <a:pt x="2263697" y="1206190"/>
                  <a:pt x="1719146" y="1163444"/>
                  <a:pt x="1291683" y="1048215"/>
                </a:cubicBezTo>
                <a:cubicBezTo>
                  <a:pt x="864220" y="932986"/>
                  <a:pt x="457200" y="700668"/>
                  <a:pt x="243468" y="557561"/>
                </a:cubicBezTo>
                <a:cubicBezTo>
                  <a:pt x="29736" y="414454"/>
                  <a:pt x="0" y="282498"/>
                  <a:pt x="9293" y="189571"/>
                </a:cubicBezTo>
                <a:cubicBezTo>
                  <a:pt x="18586" y="96644"/>
                  <a:pt x="158905" y="48322"/>
                  <a:pt x="299225" y="0"/>
                </a:cubicBezTo>
              </a:path>
            </a:pathLst>
          </a:cu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4705351" y="3468688"/>
            <a:ext cx="811213" cy="925512"/>
          </a:xfrm>
          <a:custGeom>
            <a:avLst/>
            <a:gdLst>
              <a:gd name="connsiteX0" fmla="*/ 810323 w 810323"/>
              <a:gd name="connsiteY0" fmla="*/ 925551 h 925551"/>
              <a:gd name="connsiteX1" fmla="*/ 85493 w 810323"/>
              <a:gd name="connsiteY1" fmla="*/ 323386 h 925551"/>
              <a:gd name="connsiteX2" fmla="*/ 297366 w 810323"/>
              <a:gd name="connsiteY2" fmla="*/ 0 h 92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0323" h="925551">
                <a:moveTo>
                  <a:pt x="810323" y="925551"/>
                </a:moveTo>
                <a:cubicBezTo>
                  <a:pt x="490654" y="701597"/>
                  <a:pt x="170986" y="477644"/>
                  <a:pt x="85493" y="323386"/>
                </a:cubicBezTo>
                <a:cubicBezTo>
                  <a:pt x="0" y="169128"/>
                  <a:pt x="148683" y="84564"/>
                  <a:pt x="297366" y="0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4454526" y="3409951"/>
            <a:ext cx="1006475" cy="1228725"/>
          </a:xfrm>
          <a:custGeom>
            <a:avLst/>
            <a:gdLst>
              <a:gd name="connsiteX0" fmla="*/ 1005468 w 1005468"/>
              <a:gd name="connsiteY0" fmla="*/ 1228492 h 1228492"/>
              <a:gd name="connsiteX1" fmla="*/ 135673 w 1005468"/>
              <a:gd name="connsiteY1" fmla="*/ 592873 h 1228492"/>
              <a:gd name="connsiteX2" fmla="*/ 191429 w 1005468"/>
              <a:gd name="connsiteY2" fmla="*/ 91068 h 1228492"/>
              <a:gd name="connsiteX3" fmla="*/ 570571 w 1005468"/>
              <a:gd name="connsiteY3" fmla="*/ 46463 h 1228492"/>
              <a:gd name="connsiteX4" fmla="*/ 570571 w 1005468"/>
              <a:gd name="connsiteY4" fmla="*/ 46463 h 122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468" h="1228492">
                <a:moveTo>
                  <a:pt x="1005468" y="1228492"/>
                </a:moveTo>
                <a:cubicBezTo>
                  <a:pt x="638407" y="1005468"/>
                  <a:pt x="271346" y="782444"/>
                  <a:pt x="135673" y="592873"/>
                </a:cubicBezTo>
                <a:cubicBezTo>
                  <a:pt x="0" y="403302"/>
                  <a:pt x="118946" y="182136"/>
                  <a:pt x="191429" y="91068"/>
                </a:cubicBezTo>
                <a:cubicBezTo>
                  <a:pt x="263912" y="0"/>
                  <a:pt x="570571" y="46463"/>
                  <a:pt x="570571" y="46463"/>
                </a:cubicBezTo>
                <a:lnTo>
                  <a:pt x="570571" y="46463"/>
                </a:lnTo>
              </a:path>
            </a:pathLst>
          </a:cu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5467351" y="3317876"/>
            <a:ext cx="2055813" cy="1031875"/>
          </a:xfrm>
          <a:custGeom>
            <a:avLst/>
            <a:gdLst>
              <a:gd name="connsiteX0" fmla="*/ 48322 w 2055541"/>
              <a:gd name="connsiteY0" fmla="*/ 1031488 h 1031488"/>
              <a:gd name="connsiteX1" fmla="*/ 282497 w 2055541"/>
              <a:gd name="connsiteY1" fmla="*/ 529683 h 1031488"/>
              <a:gd name="connsiteX2" fmla="*/ 1743307 w 2055541"/>
              <a:gd name="connsiteY2" fmla="*/ 407019 h 1031488"/>
              <a:gd name="connsiteX3" fmla="*/ 1955180 w 2055541"/>
              <a:gd name="connsiteY3" fmla="*/ 61332 h 1031488"/>
              <a:gd name="connsiteX4" fmla="*/ 2055541 w 2055541"/>
              <a:gd name="connsiteY4" fmla="*/ 39029 h 103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5541" h="1031488">
                <a:moveTo>
                  <a:pt x="48322" y="1031488"/>
                </a:moveTo>
                <a:cubicBezTo>
                  <a:pt x="24161" y="832624"/>
                  <a:pt x="0" y="633761"/>
                  <a:pt x="282497" y="529683"/>
                </a:cubicBezTo>
                <a:cubicBezTo>
                  <a:pt x="564994" y="425605"/>
                  <a:pt x="1464527" y="485078"/>
                  <a:pt x="1743307" y="407019"/>
                </a:cubicBezTo>
                <a:cubicBezTo>
                  <a:pt x="2022088" y="328961"/>
                  <a:pt x="1903141" y="122664"/>
                  <a:pt x="1955180" y="61332"/>
                </a:cubicBezTo>
                <a:cubicBezTo>
                  <a:pt x="2007219" y="0"/>
                  <a:pt x="2031380" y="19514"/>
                  <a:pt x="2055541" y="39029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775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637">
        <p15:prstTrans prst="drape"/>
      </p:transition>
    </mc:Choice>
    <mc:Fallback xmlns="">
      <p:transition spd="slow" advTm="763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73375" y="464234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Стварање савременог документационог система у здравству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је сложен процес и важан сегмент делатности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сваке здравствене институције.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Здравствена документација подразумева </a:t>
            </a:r>
            <a:r>
              <a:rPr lang="sr-Cyrl-RS" altLang="sr-Latn-R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скуп сачуваних података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 појединцу, породици или заједници, који се односе на: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ревенцију болести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очување и унапређење здравља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ечење, негу и рехабилитацију</a:t>
            </a:r>
            <a:endParaRPr lang="sr-Cyrl-R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Cyrl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Latn-R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260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6248">
        <p15:prstTrans prst="drape"/>
      </p:transition>
    </mc:Choice>
    <mc:Fallback xmlns="">
      <p:transition spd="slow" advTm="3624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696455" y="477882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Одлике квалитетне медицинске документације су: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</a:t>
            </a:r>
            <a:r>
              <a:rPr lang="sr-Cyrl-RS" altLang="sr-Latn-R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асност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(избегавање фраза и скраћеница)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потпуност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(садржи све потребне податке, датум, време)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објективност 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(верно одражава актуелно стање)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орекло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(потписана пуним именом и презименом)</a:t>
            </a:r>
            <a:endParaRPr lang="sr-Latn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Cyrl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Latn-R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303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5444">
        <p15:prstTrans prst="drape"/>
      </p:transition>
    </mc:Choice>
    <mc:Fallback xmlns="">
      <p:transition spd="slow" advTm="754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751046" y="1296748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Значај сестринске документације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аније нису довољно документовани сложени и одговорни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ослови из области сестринства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итно је документовати оно што је урађено (то могу да виде 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други – доприноси бољем стручном усавршавању)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роток информација између чланова здравственог тима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(лекари, медицинске сестре) омогућава боље сагледавање </a:t>
            </a:r>
            <a:endParaRPr lang="sr-Cyrl-RS" altLang="sr-Lat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олесникових проблема и смањује могућност изостављања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битних информација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документовање омогућава хронолошки преглед спроведене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еге, пружа увид у претходне интервенције и олакшава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 са болесником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Cyrl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Latn-R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742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6606">
        <p15:prstTrans prst="drape"/>
      </p:transition>
    </mc:Choice>
    <mc:Fallback xmlns="">
      <p:transition spd="slow" advTm="466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764694" y="846371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Значај сестринске документације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окументација доприноси индивидуализацији неге 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прилагођавању неге личности потребама болесника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(не реагују сви болесници на проблем на исти начин,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немају сви исту снагу нити сви подједнако сарађују)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аписане чињенице доприносе бољем вредновању неге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исхода лечења (омогућава се активно учешће болесника и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ородице – могу се сагледати резултати и вредновати исход 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ечења и неге)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окументација служи као доказ о обављеном раду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 стручном, финансијском, правном и етичком смислу)</a:t>
            </a:r>
          </a:p>
          <a:p>
            <a:pPr algn="ctr" eaLnBrk="1" hangingPunct="1"/>
            <a:endParaRPr lang="sr-Cyrl-RS" alt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sr-Latn-RS" alt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989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4533">
        <p15:prstTrans prst="drape"/>
      </p:transition>
    </mc:Choice>
    <mc:Fallback xmlns="">
      <p:transition spd="slow" advTm="545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475571" y="721022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Значај сестринске документације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окументација омогућава праћење квалитета и ефикасности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сестринске праксе и оцену сваког појединачног члана тима за негу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оришћење медицинске документације у судско-медицинске сврхе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документација служи као изворни материјал за истраживање о нези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окументација служи афирмисању сестринске професије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окументација доприноси развоју и </a:t>
            </a:r>
            <a:r>
              <a:rPr lang="sr-Cyrl-RS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унашпређењу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теорије </a:t>
            </a:r>
          </a:p>
          <a:p>
            <a:pPr eaLnBrk="1" hangingPunct="1"/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праксе сестринства јер:</a:t>
            </a:r>
          </a:p>
          <a:p>
            <a:pPr eaLnBrk="1" hangingPunct="1"/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 основу скупљених података се развијају теоријска и практична знања у сестринству</a:t>
            </a:r>
          </a:p>
          <a:p>
            <a:pPr eaLnBrk="1" hangingPunct="1"/>
            <a:r>
              <a:rPr lang="sr-Cyrl-R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се омогућава увид у коришћење позитивних искустава из актуелне и раније праксе</a:t>
            </a:r>
          </a:p>
          <a:p>
            <a:pPr eaLnBrk="1" hangingPunct="1"/>
            <a:r>
              <a:rPr lang="sr-Cyrl-R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се ствара основа за анализу постојеће праксе и увођење промена и новина</a:t>
            </a:r>
          </a:p>
          <a:p>
            <a:pPr eaLnBrk="1" hangingPunct="1"/>
            <a:r>
              <a:rPr lang="sr-Cyrl-R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се омогућава вредновање и поређење рада са радом других колега</a:t>
            </a:r>
          </a:p>
          <a:p>
            <a:pPr eaLnBrk="1" hangingPunct="1"/>
            <a:r>
              <a:rPr lang="sr-Cyrl-RS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се развија </a:t>
            </a:r>
            <a:r>
              <a:rPr lang="sr-Cyrl-RS" altLang="sr-Latn-R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иницијативнаа</a:t>
            </a:r>
            <a:r>
              <a:rPr lang="sr-Cyrl-RS" alt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дух креативности и осећање  одговорности </a:t>
            </a:r>
            <a:endParaRPr lang="sr-Latn-RS" altLang="sr-Latn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4562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7215">
        <p15:prstTrans prst="drape"/>
      </p:transition>
    </mc:Choice>
    <mc:Fallback xmlns="">
      <p:transition spd="slow" advTm="7721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764693" y="341194"/>
            <a:ext cx="10672549" cy="514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Предуслови за успешан одабир релевантних </a:t>
            </a:r>
          </a:p>
          <a:p>
            <a:pPr eaLnBrk="1" hangingPunct="1"/>
            <a:r>
              <a:rPr lang="sr-Cyrl-RS" altLang="sr-Latn-R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одатака и вођење медицинске документације:</a:t>
            </a:r>
          </a:p>
          <a:p>
            <a:pPr eaLnBrk="1" hangingPunct="1"/>
            <a:endParaRPr lang="sr-Cyrl-R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обро познавање своје струке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пособност критичког мишљења и логичког закључивања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ештина системског и осмишљеног посматрања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ознавање техника вођења интервјуа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RS" alt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Cyrl-RS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ештина коришћења писане речи</a:t>
            </a:r>
          </a:p>
        </p:txBody>
      </p:sp>
    </p:spTree>
    <p:extLst>
      <p:ext uri="{BB962C8B-B14F-4D97-AF65-F5344CB8AC3E}">
        <p14:creationId xmlns:p14="http://schemas.microsoft.com/office/powerpoint/2010/main" val="863534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4570">
        <p15:prstTrans prst="drape"/>
      </p:transition>
    </mc:Choice>
    <mc:Fallback xmlns="">
      <p:transition spd="slow" advTm="745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ski">
  <a:themeElements>
    <a:clrScheme name="Organski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ski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ski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190</TotalTime>
  <Words>854</Words>
  <Application>Microsoft Office PowerPoint</Application>
  <PresentationFormat>Widescreen</PresentationFormat>
  <Paragraphs>183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Garamond</vt:lpstr>
      <vt:lpstr>Times New Roman</vt:lpstr>
      <vt:lpstr>Wingdings</vt:lpstr>
      <vt:lpstr>Organski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Milan</dc:creator>
  <cp:lastModifiedBy>DJORDJE</cp:lastModifiedBy>
  <cp:revision>23</cp:revision>
  <dcterms:created xsi:type="dcterms:W3CDTF">2021-01-25T08:46:01Z</dcterms:created>
  <dcterms:modified xsi:type="dcterms:W3CDTF">2021-01-31T23:42:27Z</dcterms:modified>
</cp:coreProperties>
</file>